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05" r:id="rId1"/>
  </p:sldMasterIdLst>
  <p:notesMasterIdLst>
    <p:notesMasterId r:id="rId26"/>
  </p:notesMasterIdLst>
  <p:sldIdLst>
    <p:sldId id="256" r:id="rId2"/>
    <p:sldId id="257" r:id="rId3"/>
    <p:sldId id="259" r:id="rId4"/>
    <p:sldId id="260" r:id="rId5"/>
    <p:sldId id="273" r:id="rId6"/>
    <p:sldId id="267" r:id="rId7"/>
    <p:sldId id="268" r:id="rId8"/>
    <p:sldId id="269" r:id="rId9"/>
    <p:sldId id="270" r:id="rId10"/>
    <p:sldId id="271" r:id="rId11"/>
    <p:sldId id="261" r:id="rId12"/>
    <p:sldId id="266" r:id="rId13"/>
    <p:sldId id="280" r:id="rId14"/>
    <p:sldId id="263" r:id="rId15"/>
    <p:sldId id="272" r:id="rId16"/>
    <p:sldId id="262" r:id="rId17"/>
    <p:sldId id="274" r:id="rId18"/>
    <p:sldId id="265" r:id="rId19"/>
    <p:sldId id="275" r:id="rId20"/>
    <p:sldId id="276" r:id="rId21"/>
    <p:sldId id="278" r:id="rId22"/>
    <p:sldId id="279" r:id="rId23"/>
    <p:sldId id="264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1A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888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Email</c:v>
                </c:pt>
              </c:strCache>
            </c:strRef>
          </c:tx>
          <c:spPr>
            <a:solidFill>
              <a:schemeClr val="accent4">
                <a:lumMod val="90000"/>
                <a:lumOff val="10000"/>
              </a:schemeClr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>
                  <c:v>1000.0</c:v>
                </c:pt>
                <c:pt idx="1">
                  <c:v>1200.0</c:v>
                </c:pt>
                <c:pt idx="2">
                  <c:v>1400.0</c:v>
                </c:pt>
                <c:pt idx="3">
                  <c:v>1600.0</c:v>
                </c:pt>
                <c:pt idx="4">
                  <c:v>1800.0</c:v>
                </c:pt>
                <c:pt idx="5">
                  <c:v>2000.0</c:v>
                </c:pt>
                <c:pt idx="6">
                  <c:v>2200.0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Social Media</c:v>
                </c:pt>
              </c:strCache>
            </c:strRef>
          </c:tx>
          <c:spPr>
            <a:solidFill>
              <a:schemeClr val="accent4">
                <a:lumMod val="50000"/>
                <a:lumOff val="50000"/>
              </a:schemeClr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 formatCode="#,##0">
                  <c:v>200.0</c:v>
                </c:pt>
                <c:pt idx="1">
                  <c:v>220.0</c:v>
                </c:pt>
                <c:pt idx="2" formatCode="#,##0">
                  <c:v>240.0</c:v>
                </c:pt>
                <c:pt idx="3">
                  <c:v>260.0</c:v>
                </c:pt>
                <c:pt idx="4">
                  <c:v>280.0</c:v>
                </c:pt>
                <c:pt idx="5">
                  <c:v>300.0</c:v>
                </c:pt>
                <c:pt idx="6">
                  <c:v>320.0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Organic Search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</c:strCache>
            </c:strRef>
          </c:cat>
          <c:val>
            <c:numRef>
              <c:f>Sheet1!$D$2:$D$8</c:f>
              <c:numCache>
                <c:formatCode>#,##0</c:formatCode>
                <c:ptCount val="7"/>
                <c:pt idx="0">
                  <c:v>3000.0</c:v>
                </c:pt>
                <c:pt idx="1">
                  <c:v>3500.0</c:v>
                </c:pt>
                <c:pt idx="2">
                  <c:v>4000.0</c:v>
                </c:pt>
                <c:pt idx="3">
                  <c:v>4500.0</c:v>
                </c:pt>
                <c:pt idx="4">
                  <c:v>5000.0</c:v>
                </c:pt>
                <c:pt idx="5">
                  <c:v>5500.0</c:v>
                </c:pt>
                <c:pt idx="6">
                  <c:v>6000.0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Referrals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 formatCode="#,##0">
                  <c:v>200.0</c:v>
                </c:pt>
                <c:pt idx="1">
                  <c:v>250.0</c:v>
                </c:pt>
                <c:pt idx="2" formatCode="#,##0">
                  <c:v>300.0</c:v>
                </c:pt>
                <c:pt idx="3">
                  <c:v>350.0</c:v>
                </c:pt>
                <c:pt idx="4">
                  <c:v>400.0</c:v>
                </c:pt>
                <c:pt idx="5">
                  <c:v>450.0</c:v>
                </c:pt>
                <c:pt idx="6">
                  <c:v>500.0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Paid Search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 formatCode="#,##0">
                  <c:v>100.0</c:v>
                </c:pt>
                <c:pt idx="1">
                  <c:v>110.0</c:v>
                </c:pt>
                <c:pt idx="2" formatCode="#,##0">
                  <c:v>120.0</c:v>
                </c:pt>
                <c:pt idx="3">
                  <c:v>130.0</c:v>
                </c:pt>
                <c:pt idx="4">
                  <c:v>140.0</c:v>
                </c:pt>
                <c:pt idx="5">
                  <c:v>150.0</c:v>
                </c:pt>
                <c:pt idx="6">
                  <c:v>160.0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Direct Traffic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</c:strCache>
            </c:strRef>
          </c:cat>
          <c:val>
            <c:numRef>
              <c:f>Sheet1!$G$2:$G$8</c:f>
              <c:numCache>
                <c:formatCode>General</c:formatCode>
                <c:ptCount val="7"/>
                <c:pt idx="0" formatCode="#,##0">
                  <c:v>300.0</c:v>
                </c:pt>
                <c:pt idx="1">
                  <c:v>320.0</c:v>
                </c:pt>
                <c:pt idx="2" formatCode="#,##0">
                  <c:v>340.0</c:v>
                </c:pt>
                <c:pt idx="3">
                  <c:v>360.0</c:v>
                </c:pt>
                <c:pt idx="4">
                  <c:v>380.0</c:v>
                </c:pt>
                <c:pt idx="5">
                  <c:v>400.0</c:v>
                </c:pt>
                <c:pt idx="6">
                  <c:v>420.0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</c:strCache>
            </c:strRef>
          </c:cat>
          <c:val>
            <c:numRef>
              <c:f>Sheet1!$H$2:$H$8</c:f>
              <c:numCache>
                <c:formatCode>General</c:formatCode>
                <c:ptCount val="7"/>
                <c:pt idx="0">
                  <c:v>500.0</c:v>
                </c:pt>
                <c:pt idx="1">
                  <c:v>525.0</c:v>
                </c:pt>
                <c:pt idx="2">
                  <c:v>550.0</c:v>
                </c:pt>
                <c:pt idx="3">
                  <c:v>575.0</c:v>
                </c:pt>
                <c:pt idx="4">
                  <c:v>600.0</c:v>
                </c:pt>
                <c:pt idx="5">
                  <c:v>625.0</c:v>
                </c:pt>
                <c:pt idx="6">
                  <c:v>650.0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33552472"/>
        <c:axId val="2071239000"/>
      </c:barChart>
      <c:catAx>
        <c:axId val="-2133552472"/>
        <c:scaling>
          <c:orientation val="minMax"/>
        </c:scaling>
        <c:delete val="0"/>
        <c:axPos val="b"/>
        <c:majorTickMark val="out"/>
        <c:minorTickMark val="none"/>
        <c:tickLblPos val="nextTo"/>
        <c:crossAx val="2071239000"/>
        <c:crosses val="autoZero"/>
        <c:auto val="1"/>
        <c:lblAlgn val="ctr"/>
        <c:lblOffset val="100"/>
        <c:noMultiLvlLbl val="0"/>
      </c:catAx>
      <c:valAx>
        <c:axId val="2071239000"/>
        <c:scaling>
          <c:orientation val="minMax"/>
        </c:scaling>
        <c:delete val="0"/>
        <c:axPos val="l"/>
        <c:majorGridlines>
          <c:spPr>
            <a:ln>
              <a:solidFill>
                <a:schemeClr val="accent4"/>
              </a:solidFill>
            </a:ln>
          </c:spPr>
        </c:majorGridlines>
        <c:numFmt formatCode="#,##0" sourceLinked="1"/>
        <c:majorTickMark val="out"/>
        <c:minorTickMark val="none"/>
        <c:tickLblPos val="nextTo"/>
        <c:crossAx val="-2133552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tx1"/>
    </a:solidFill>
    <a:ln w="38100">
      <a:solidFill>
        <a:schemeClr val="accent2"/>
      </a:solidFill>
    </a:ln>
  </c:spPr>
  <c:txPr>
    <a:bodyPr/>
    <a:lstStyle/>
    <a:p>
      <a:pPr>
        <a:defRPr sz="1800">
          <a:solidFill>
            <a:schemeClr val="accent4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Email</c:v>
                </c:pt>
              </c:strCache>
            </c:strRef>
          </c:tx>
          <c:spPr>
            <a:solidFill>
              <a:schemeClr val="accent4">
                <a:lumMod val="90000"/>
                <a:lumOff val="10000"/>
              </a:schemeClr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>
                  <c:v>200.0</c:v>
                </c:pt>
                <c:pt idx="1">
                  <c:v>240.0</c:v>
                </c:pt>
                <c:pt idx="2">
                  <c:v>280.0</c:v>
                </c:pt>
                <c:pt idx="3">
                  <c:v>320.0</c:v>
                </c:pt>
                <c:pt idx="4">
                  <c:v>360.0</c:v>
                </c:pt>
                <c:pt idx="5">
                  <c:v>400.0</c:v>
                </c:pt>
                <c:pt idx="6">
                  <c:v>440.0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Social Media</c:v>
                </c:pt>
              </c:strCache>
            </c:strRef>
          </c:tx>
          <c:spPr>
            <a:solidFill>
              <a:schemeClr val="accent4">
                <a:lumMod val="50000"/>
                <a:lumOff val="50000"/>
              </a:schemeClr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 formatCode="#,##0">
                  <c:v>40.0</c:v>
                </c:pt>
                <c:pt idx="1">
                  <c:v>44.0</c:v>
                </c:pt>
                <c:pt idx="2" formatCode="#,##0">
                  <c:v>48.0</c:v>
                </c:pt>
                <c:pt idx="3">
                  <c:v>52.0</c:v>
                </c:pt>
                <c:pt idx="4">
                  <c:v>56.0</c:v>
                </c:pt>
                <c:pt idx="5">
                  <c:v>60.0</c:v>
                </c:pt>
                <c:pt idx="6">
                  <c:v>64.0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Organic Search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</c:strCache>
            </c:strRef>
          </c:cat>
          <c:val>
            <c:numRef>
              <c:f>Sheet1!$D$2:$D$8</c:f>
              <c:numCache>
                <c:formatCode>#,##0</c:formatCode>
                <c:ptCount val="7"/>
                <c:pt idx="0">
                  <c:v>600.0</c:v>
                </c:pt>
                <c:pt idx="1">
                  <c:v>700.0</c:v>
                </c:pt>
                <c:pt idx="2">
                  <c:v>800.0</c:v>
                </c:pt>
                <c:pt idx="3">
                  <c:v>900.0</c:v>
                </c:pt>
                <c:pt idx="4">
                  <c:v>1000.0</c:v>
                </c:pt>
                <c:pt idx="5">
                  <c:v>1100.0</c:v>
                </c:pt>
                <c:pt idx="6">
                  <c:v>1200.0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Referrals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 formatCode="#,##0">
                  <c:v>40.0</c:v>
                </c:pt>
                <c:pt idx="1">
                  <c:v>50.0</c:v>
                </c:pt>
                <c:pt idx="2" formatCode="#,##0">
                  <c:v>60.0</c:v>
                </c:pt>
                <c:pt idx="3">
                  <c:v>70.0</c:v>
                </c:pt>
                <c:pt idx="4">
                  <c:v>80.0</c:v>
                </c:pt>
                <c:pt idx="5">
                  <c:v>90.0</c:v>
                </c:pt>
                <c:pt idx="6">
                  <c:v>100.0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Paid Search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 formatCode="#,##0">
                  <c:v>20.0</c:v>
                </c:pt>
                <c:pt idx="1">
                  <c:v>22.0</c:v>
                </c:pt>
                <c:pt idx="2" formatCode="#,##0">
                  <c:v>24.0</c:v>
                </c:pt>
                <c:pt idx="3">
                  <c:v>26.0</c:v>
                </c:pt>
                <c:pt idx="4">
                  <c:v>28.0</c:v>
                </c:pt>
                <c:pt idx="5">
                  <c:v>30.0</c:v>
                </c:pt>
                <c:pt idx="6">
                  <c:v>32.0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Direct Traffic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</c:strCache>
            </c:strRef>
          </c:cat>
          <c:val>
            <c:numRef>
              <c:f>Sheet1!$G$2:$G$8</c:f>
              <c:numCache>
                <c:formatCode>General</c:formatCode>
                <c:ptCount val="7"/>
                <c:pt idx="0" formatCode="#,##0">
                  <c:v>60.0</c:v>
                </c:pt>
                <c:pt idx="1">
                  <c:v>64.0</c:v>
                </c:pt>
                <c:pt idx="2" formatCode="#,##0">
                  <c:v>68.0</c:v>
                </c:pt>
                <c:pt idx="3">
                  <c:v>72.0</c:v>
                </c:pt>
                <c:pt idx="4">
                  <c:v>76.0</c:v>
                </c:pt>
                <c:pt idx="5">
                  <c:v>80.0</c:v>
                </c:pt>
                <c:pt idx="6">
                  <c:v>84.0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</c:strCache>
            </c:strRef>
          </c:cat>
          <c:val>
            <c:numRef>
              <c:f>Sheet1!$H$2:$H$8</c:f>
              <c:numCache>
                <c:formatCode>General</c:formatCode>
                <c:ptCount val="7"/>
                <c:pt idx="0">
                  <c:v>100.0</c:v>
                </c:pt>
                <c:pt idx="1">
                  <c:v>105.0</c:v>
                </c:pt>
                <c:pt idx="2">
                  <c:v>110.0</c:v>
                </c:pt>
                <c:pt idx="3">
                  <c:v>115.0</c:v>
                </c:pt>
                <c:pt idx="4">
                  <c:v>120.0</c:v>
                </c:pt>
                <c:pt idx="5">
                  <c:v>125.0</c:v>
                </c:pt>
                <c:pt idx="6">
                  <c:v>130.0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26385256"/>
        <c:axId val="-2095141000"/>
      </c:barChart>
      <c:catAx>
        <c:axId val="-2126385256"/>
        <c:scaling>
          <c:orientation val="minMax"/>
        </c:scaling>
        <c:delete val="0"/>
        <c:axPos val="b"/>
        <c:majorTickMark val="out"/>
        <c:minorTickMark val="none"/>
        <c:tickLblPos val="nextTo"/>
        <c:crossAx val="-2095141000"/>
        <c:crosses val="autoZero"/>
        <c:auto val="1"/>
        <c:lblAlgn val="ctr"/>
        <c:lblOffset val="100"/>
        <c:noMultiLvlLbl val="0"/>
      </c:catAx>
      <c:valAx>
        <c:axId val="-2095141000"/>
        <c:scaling>
          <c:orientation val="minMax"/>
        </c:scaling>
        <c:delete val="0"/>
        <c:axPos val="l"/>
        <c:majorGridlines>
          <c:spPr>
            <a:ln>
              <a:solidFill>
                <a:schemeClr val="accent4"/>
              </a:solidFill>
            </a:ln>
          </c:spPr>
        </c:majorGridlines>
        <c:numFmt formatCode="#,##0" sourceLinked="1"/>
        <c:majorTickMark val="out"/>
        <c:minorTickMark val="none"/>
        <c:tickLblPos val="nextTo"/>
        <c:crossAx val="-21263852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tx1"/>
    </a:solidFill>
    <a:ln w="38100">
      <a:solidFill>
        <a:schemeClr val="accent2"/>
      </a:solidFill>
    </a:ln>
  </c:spPr>
  <c:txPr>
    <a:bodyPr/>
    <a:lstStyle/>
    <a:p>
      <a:pPr>
        <a:defRPr sz="1800">
          <a:solidFill>
            <a:schemeClr val="accent4"/>
          </a:solidFill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F4F0C-B3CE-8947-B6B8-57970E13613F}" type="datetimeFigureOut">
              <a:rPr lang="en-US" smtClean="0"/>
              <a:t>5/10/16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60718-9C1E-EB46-8093-F5442CBD2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52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60718-9C1E-EB46-8093-F5442CBD263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05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60718-9C1E-EB46-8093-F5442CBD263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0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60718-9C1E-EB46-8093-F5442CBD263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05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60718-9C1E-EB46-8093-F5442CBD263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05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1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79EA-78E5-7243-81E8-815B4608DAA2}" type="datetimeFigureOut">
              <a:rPr lang="en-US" smtClean="0"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EBD1-0232-8648-AE5D-ED96112A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62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79EA-78E5-7243-81E8-815B4608DAA2}" type="datetimeFigureOut">
              <a:rPr lang="en-US" smtClean="0"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EBD1-0232-8648-AE5D-ED96112A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623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79EA-78E5-7243-81E8-815B4608DAA2}" type="datetimeFigureOut">
              <a:rPr lang="en-US" smtClean="0"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EBD1-0232-8648-AE5D-ED96112A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314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92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79EA-78E5-7243-81E8-815B4608DAA2}" type="datetimeFigureOut">
              <a:rPr lang="en-US" smtClean="0"/>
              <a:t>5/10/16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EBD1-0232-8648-AE5D-ED96112A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2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79EA-78E5-7243-81E8-815B4608DAA2}" type="datetimeFigureOut">
              <a:rPr lang="en-US" smtClean="0"/>
              <a:t>5/10/16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EBD1-0232-8648-AE5D-ED96112A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99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79EA-78E5-7243-81E8-815B4608DAA2}" type="datetimeFigureOut">
              <a:rPr lang="en-US" smtClean="0"/>
              <a:t>5/10/16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EBD1-0232-8648-AE5D-ED96112A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46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79EA-78E5-7243-81E8-815B4608DAA2}" type="datetimeFigureOut">
              <a:rPr lang="en-US" smtClean="0"/>
              <a:t>5/10/16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EBD1-0232-8648-AE5D-ED96112A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21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79EA-78E5-7243-81E8-815B4608DAA2}" type="datetimeFigureOut">
              <a:rPr lang="en-US" smtClean="0"/>
              <a:t>5/10/16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6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F79EA-78E5-7243-81E8-815B4608DAA2}" type="datetimeFigureOut">
              <a:rPr lang="en-US" smtClean="0"/>
              <a:t>5/10/16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EBD1-0232-8648-AE5D-ED96112A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6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21A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F79EA-78E5-7243-81E8-815B4608DAA2}" type="datetimeFigureOut">
              <a:rPr lang="en-US" smtClean="0"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3EBD1-0232-8648-AE5D-ED96112A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20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06" r:id="rId1"/>
    <p:sldLayoutId id="2147484607" r:id="rId2"/>
    <p:sldLayoutId id="2147484608" r:id="rId3"/>
    <p:sldLayoutId id="2147484609" r:id="rId4"/>
    <p:sldLayoutId id="2147484610" r:id="rId5"/>
    <p:sldLayoutId id="2147484611" r:id="rId6"/>
    <p:sldLayoutId id="2147484612" r:id="rId7"/>
    <p:sldLayoutId id="2147484613" r:id="rId8"/>
    <p:sldLayoutId id="2147484614" r:id="rId9"/>
    <p:sldLayoutId id="2147484615" r:id="rId10"/>
    <p:sldLayoutId id="214748461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00" y="1697566"/>
            <a:ext cx="9118600" cy="2560264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accent3"/>
                </a:solidFill>
              </a:rPr>
              <a:t>SMARKETING</a:t>
            </a:r>
            <a:r>
              <a:rPr lang="en-US" sz="7200" b="1" dirty="0" smtClean="0"/>
              <a:t/>
            </a:r>
            <a:br>
              <a:rPr lang="en-US" sz="7200" b="1" dirty="0" smtClean="0"/>
            </a:br>
            <a:r>
              <a:rPr lang="en-US" sz="6000" b="1" dirty="0" smtClean="0"/>
              <a:t>Agenda Template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41976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3A90CE"/>
                </a:solidFill>
              </a:rPr>
              <a:t>[Month &amp; Year Here]</a:t>
            </a:r>
            <a:endParaRPr lang="en-US" dirty="0">
              <a:solidFill>
                <a:srgbClr val="3A90C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652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Marketing Highlights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3900"/>
            <a:ext cx="8229600" cy="4132263"/>
          </a:xfrm>
        </p:spPr>
        <p:txBody>
          <a:bodyPr/>
          <a:lstStyle/>
          <a:p>
            <a:r>
              <a:rPr lang="en-US" dirty="0" smtClean="0"/>
              <a:t>List big impact projects with outstanding results </a:t>
            </a:r>
            <a:r>
              <a:rPr lang="en-US" dirty="0" smtClean="0"/>
              <a:t>here: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>
                <a:solidFill>
                  <a:srgbClr val="DF682E"/>
                </a:solidFill>
              </a:rPr>
              <a:t>Project 1 Summary </a:t>
            </a:r>
            <a:r>
              <a:rPr lang="en-US" dirty="0" smtClean="0"/>
              <a:t>+ </a:t>
            </a:r>
            <a:r>
              <a:rPr lang="en-US" dirty="0" smtClean="0">
                <a:solidFill>
                  <a:schemeClr val="accent2"/>
                </a:solidFill>
              </a:rPr>
              <a:t>Results</a:t>
            </a:r>
          </a:p>
          <a:p>
            <a:pPr lvl="1"/>
            <a:r>
              <a:rPr lang="en-US" dirty="0" smtClean="0">
                <a:solidFill>
                  <a:srgbClr val="DF682E"/>
                </a:solidFill>
              </a:rPr>
              <a:t>Project 1 Summary </a:t>
            </a:r>
            <a:r>
              <a:rPr lang="en-US" dirty="0" smtClean="0"/>
              <a:t>+ </a:t>
            </a:r>
            <a:r>
              <a:rPr lang="en-US" dirty="0" smtClean="0">
                <a:solidFill>
                  <a:srgbClr val="3A90CE"/>
                </a:solidFill>
              </a:rPr>
              <a:t>Results</a:t>
            </a:r>
          </a:p>
          <a:p>
            <a:pPr lvl="1"/>
            <a:r>
              <a:rPr lang="en-US" dirty="0" smtClean="0">
                <a:solidFill>
                  <a:srgbClr val="DF682E"/>
                </a:solidFill>
              </a:rPr>
              <a:t>Project 1 Summary </a:t>
            </a:r>
            <a:r>
              <a:rPr lang="en-US" dirty="0" smtClean="0"/>
              <a:t>+ </a:t>
            </a:r>
            <a:r>
              <a:rPr lang="en-US" dirty="0" smtClean="0">
                <a:solidFill>
                  <a:srgbClr val="3A90CE"/>
                </a:solidFill>
              </a:rPr>
              <a:t>Results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947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Sales Enablement </a:t>
            </a:r>
            <a:br>
              <a:rPr lang="en-US" sz="6000" b="1" dirty="0" smtClean="0"/>
            </a:br>
            <a:r>
              <a:rPr lang="en-US" sz="6000" b="1" dirty="0" smtClean="0"/>
              <a:t>(&amp; Product Marketing)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22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[Presenter]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670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X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Date when the change is going live</a:t>
            </a:r>
          </a:p>
          <a:p>
            <a:r>
              <a:rPr lang="en-US" sz="2800" dirty="0" smtClean="0"/>
              <a:t>Here’s exactly what changed</a:t>
            </a:r>
          </a:p>
          <a:p>
            <a:r>
              <a:rPr lang="en-US" sz="2800" dirty="0" smtClean="0"/>
              <a:t>How to sell this update</a:t>
            </a:r>
          </a:p>
          <a:p>
            <a:r>
              <a:rPr lang="en-US" sz="2800" dirty="0" smtClean="0"/>
              <a:t>More info on this change: </a:t>
            </a:r>
            <a:r>
              <a:rPr lang="en-US" sz="2800" u="sng" dirty="0" smtClean="0">
                <a:solidFill>
                  <a:srgbClr val="3A90CE"/>
                </a:solidFill>
              </a:rPr>
              <a:t>URL for more info</a:t>
            </a:r>
            <a:endParaRPr lang="en-US" sz="2800" u="sng" dirty="0">
              <a:solidFill>
                <a:srgbClr val="3A90C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71675" y="4143789"/>
            <a:ext cx="2841667" cy="2134986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71676" y="4804067"/>
            <a:ext cx="28416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Old Product/Service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5012393" y="4143789"/>
            <a:ext cx="2841667" cy="2134986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12394" y="4804067"/>
            <a:ext cx="28416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New Product/Service</a:t>
            </a:r>
            <a:endParaRPr lang="en-US" sz="2400" b="1" dirty="0"/>
          </a:p>
        </p:txBody>
      </p:sp>
      <p:sp>
        <p:nvSpPr>
          <p:cNvPr id="8" name="Right Arrow 7"/>
          <p:cNvSpPr/>
          <p:nvPr/>
        </p:nvSpPr>
        <p:spPr>
          <a:xfrm>
            <a:off x="4232124" y="5067903"/>
            <a:ext cx="604762" cy="302381"/>
          </a:xfrm>
          <a:prstGeom prst="rightArrow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77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05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Upcoming Training For Salespeople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3408363"/>
          </a:xfrm>
        </p:spPr>
        <p:txBody>
          <a:bodyPr/>
          <a:lstStyle/>
          <a:p>
            <a:r>
              <a:rPr lang="en-US" dirty="0" smtClean="0"/>
              <a:t>Date when the training is happening</a:t>
            </a:r>
          </a:p>
          <a:p>
            <a:r>
              <a:rPr lang="en-US" dirty="0" smtClean="0"/>
              <a:t>What is involved with the training</a:t>
            </a:r>
          </a:p>
          <a:p>
            <a:r>
              <a:rPr lang="en-US" dirty="0" smtClean="0"/>
              <a:t>Why the training is important</a:t>
            </a:r>
          </a:p>
          <a:p>
            <a:r>
              <a:rPr lang="en-US" dirty="0" smtClean="0"/>
              <a:t>Online resources: </a:t>
            </a:r>
            <a:r>
              <a:rPr lang="en-US" u="sng" dirty="0" smtClean="0">
                <a:solidFill>
                  <a:schemeClr val="accent2"/>
                </a:solidFill>
              </a:rPr>
              <a:t>URL for training resources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134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Featured Deal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A90CE"/>
                </a:solidFill>
              </a:rPr>
              <a:t>[Presenter]</a:t>
            </a:r>
            <a:endParaRPr lang="en-US" dirty="0">
              <a:solidFill>
                <a:srgbClr val="3A90C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459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Customer </a:t>
            </a:r>
            <a:r>
              <a:rPr lang="en-US" b="1" dirty="0" smtClean="0"/>
              <a:t>Story</a:t>
            </a:r>
            <a:endParaRPr lang="en-US" sz="1800" b="1" i="1" dirty="0">
              <a:solidFill>
                <a:schemeClr val="tx1">
                  <a:lumMod val="9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8500"/>
            <a:ext cx="8229600" cy="4140200"/>
          </a:xfrm>
        </p:spPr>
        <p:txBody>
          <a:bodyPr>
            <a:normAutofit fontScale="92500"/>
          </a:bodyPr>
          <a:lstStyle/>
          <a:p>
            <a:r>
              <a:rPr lang="en-US" sz="2800" b="1" dirty="0" smtClean="0">
                <a:solidFill>
                  <a:srgbClr val="3A90CE"/>
                </a:solidFill>
              </a:rPr>
              <a:t>Customer: </a:t>
            </a:r>
            <a:r>
              <a:rPr lang="en-US" sz="2800" dirty="0" smtClean="0"/>
              <a:t>Name</a:t>
            </a:r>
          </a:p>
          <a:p>
            <a:r>
              <a:rPr lang="en-US" sz="2800" b="1" dirty="0" smtClean="0">
                <a:solidFill>
                  <a:srgbClr val="3A90CE"/>
                </a:solidFill>
              </a:rPr>
              <a:t>Backstory: </a:t>
            </a:r>
            <a:r>
              <a:rPr lang="en-US" sz="2800" dirty="0" smtClean="0"/>
              <a:t>Received an awesome demo</a:t>
            </a:r>
          </a:p>
          <a:p>
            <a:r>
              <a:rPr lang="en-US" sz="2800" b="1" dirty="0" smtClean="0">
                <a:solidFill>
                  <a:srgbClr val="3A90CE"/>
                </a:solidFill>
              </a:rPr>
              <a:t>Challenge: </a:t>
            </a:r>
            <a:r>
              <a:rPr lang="en-US" sz="2800" dirty="0" smtClean="0"/>
              <a:t>Needed executive buy-in</a:t>
            </a:r>
          </a:p>
          <a:p>
            <a:r>
              <a:rPr lang="en-US" sz="2800" b="1" dirty="0" smtClean="0">
                <a:solidFill>
                  <a:srgbClr val="3A90CE"/>
                </a:solidFill>
              </a:rPr>
              <a:t>Request to Marketing: </a:t>
            </a:r>
            <a:r>
              <a:rPr lang="en-US" sz="2800" dirty="0" smtClean="0"/>
              <a:t>Hop on a call and explain X product to CMO</a:t>
            </a:r>
          </a:p>
          <a:p>
            <a:r>
              <a:rPr lang="en-US" sz="2800" b="1" dirty="0" smtClean="0">
                <a:solidFill>
                  <a:srgbClr val="3A90CE"/>
                </a:solidFill>
              </a:rPr>
              <a:t>Solution: </a:t>
            </a:r>
            <a:r>
              <a:rPr lang="en-US" sz="2800" dirty="0" smtClean="0"/>
              <a:t>Prepped customer for a conversation with CMO with talking points on why they needed X product</a:t>
            </a:r>
          </a:p>
          <a:p>
            <a:r>
              <a:rPr lang="en-US" sz="2800" b="1" dirty="0" smtClean="0">
                <a:solidFill>
                  <a:srgbClr val="3A90CE"/>
                </a:solidFill>
              </a:rPr>
              <a:t>Result: </a:t>
            </a:r>
            <a:r>
              <a:rPr lang="en-US" sz="2800" dirty="0" smtClean="0"/>
              <a:t>Closed the deal on the last day of the month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30453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solidFill>
                  <a:schemeClr val="accent3"/>
                </a:solidFill>
              </a:rPr>
              <a:t>How Sales and Marketing worked together to make magic happen.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863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Sales Updates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[Presenter]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563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State of the Business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6209668"/>
              </p:ext>
            </p:extLst>
          </p:nvPr>
        </p:nvGraphicFramePr>
        <p:xfrm>
          <a:off x="457200" y="1409700"/>
          <a:ext cx="8229612" cy="5092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3"/>
                <a:gridCol w="2057403"/>
                <a:gridCol w="2057403"/>
                <a:gridCol w="2057403"/>
              </a:tblGrid>
              <a:tr h="79248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18333A"/>
                        </a:solidFill>
                      </a:endParaRPr>
                    </a:p>
                  </a:txBody>
                  <a:tcPr marL="91439" marR="91439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8333A"/>
                          </a:solidFill>
                        </a:rPr>
                        <a:t>January</a:t>
                      </a:r>
                      <a:endParaRPr lang="en-US" dirty="0">
                        <a:solidFill>
                          <a:srgbClr val="18333A"/>
                        </a:solidFill>
                      </a:endParaRPr>
                    </a:p>
                  </a:txBody>
                  <a:tcPr marL="91439" marR="91439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8333A"/>
                          </a:solidFill>
                        </a:rPr>
                        <a:t>Year to Date (YTD)</a:t>
                      </a:r>
                      <a:endParaRPr lang="en-US" dirty="0">
                        <a:solidFill>
                          <a:srgbClr val="18333A"/>
                        </a:solidFill>
                      </a:endParaRPr>
                    </a:p>
                  </a:txBody>
                  <a:tcPr marL="91439" marR="91439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8333A"/>
                          </a:solidFill>
                        </a:rPr>
                        <a:t>Trend</a:t>
                      </a:r>
                      <a:endParaRPr lang="en-US" dirty="0">
                        <a:solidFill>
                          <a:srgbClr val="18333A"/>
                        </a:solidFill>
                      </a:endParaRPr>
                    </a:p>
                  </a:txBody>
                  <a:tcPr marL="91439" marR="91439" anchor="ctr">
                    <a:solidFill>
                      <a:schemeClr val="accent2"/>
                    </a:solidFill>
                  </a:tcPr>
                </a:tc>
              </a:tr>
              <a:tr h="13538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New Annual Recurring Revenue (ARR)</a:t>
                      </a:r>
                      <a:r>
                        <a:rPr lang="en-US" baseline="0" dirty="0" smtClean="0">
                          <a:solidFill>
                            <a:schemeClr val="accent4"/>
                          </a:solidFill>
                        </a:rPr>
                        <a:t> Growth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 marL="91439" marR="91439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8333A"/>
                          </a:solidFill>
                        </a:rPr>
                        <a:t>$ amount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18333A"/>
                          </a:solidFill>
                        </a:rPr>
                        <a:t>% growth year</a:t>
                      </a:r>
                      <a:r>
                        <a:rPr lang="en-US" baseline="0" dirty="0" smtClean="0">
                          <a:solidFill>
                            <a:srgbClr val="18333A"/>
                          </a:solidFill>
                        </a:rPr>
                        <a:t> over year</a:t>
                      </a:r>
                      <a:endParaRPr lang="en-US" dirty="0">
                        <a:solidFill>
                          <a:srgbClr val="18333A"/>
                        </a:solidFill>
                      </a:endParaRPr>
                    </a:p>
                  </a:txBody>
                  <a:tcPr marL="91439" marR="91439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8333A"/>
                          </a:solidFill>
                        </a:rPr>
                        <a:t>$ amount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18333A"/>
                          </a:solidFill>
                        </a:rPr>
                        <a:t>% growth year over year</a:t>
                      </a:r>
                      <a:endParaRPr lang="en-US" dirty="0">
                        <a:solidFill>
                          <a:srgbClr val="18333A"/>
                        </a:solidFill>
                      </a:endParaRPr>
                    </a:p>
                  </a:txBody>
                  <a:tcPr marL="91439" marR="91439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9" marR="91439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155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8333A"/>
                          </a:solidFill>
                        </a:rPr>
                        <a:t>Monthly Recurring Revenue</a:t>
                      </a:r>
                      <a:r>
                        <a:rPr lang="en-US" baseline="0" dirty="0" smtClean="0">
                          <a:solidFill>
                            <a:srgbClr val="18333A"/>
                          </a:solidFill>
                        </a:rPr>
                        <a:t> (MRR)</a:t>
                      </a:r>
                      <a:endParaRPr lang="en-US" dirty="0">
                        <a:solidFill>
                          <a:srgbClr val="18333A"/>
                        </a:solidFill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8333A"/>
                          </a:solidFill>
                        </a:rPr>
                        <a:t>$ amount</a:t>
                      </a:r>
                      <a:endParaRPr lang="en-US" dirty="0">
                        <a:solidFill>
                          <a:srgbClr val="18333A"/>
                        </a:solidFill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8333A"/>
                          </a:solidFill>
                        </a:rPr>
                        <a:t>$ amount</a:t>
                      </a:r>
                      <a:endParaRPr lang="en-US" dirty="0">
                        <a:solidFill>
                          <a:srgbClr val="18333A"/>
                        </a:solidFill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18333A"/>
                        </a:solidFill>
                      </a:endParaRPr>
                    </a:p>
                  </a:txBody>
                  <a:tcPr marL="91439" marR="91439"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8333A"/>
                          </a:solidFill>
                        </a:rPr>
                        <a:t>Hiring</a:t>
                      </a:r>
                      <a:endParaRPr lang="en-US" dirty="0">
                        <a:solidFill>
                          <a:srgbClr val="18333A"/>
                        </a:solidFill>
                      </a:endParaRPr>
                    </a:p>
                  </a:txBody>
                  <a:tcPr marL="91439" marR="91439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8333A"/>
                          </a:solidFill>
                        </a:rPr>
                        <a:t># of hires</a:t>
                      </a:r>
                      <a:endParaRPr lang="en-US" dirty="0">
                        <a:solidFill>
                          <a:srgbClr val="18333A"/>
                        </a:solidFill>
                      </a:endParaRPr>
                    </a:p>
                  </a:txBody>
                  <a:tcPr marL="91439" marR="91439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8333A"/>
                          </a:solidFill>
                        </a:rPr>
                        <a:t>% of goal</a:t>
                      </a:r>
                      <a:endParaRPr lang="en-US" dirty="0">
                        <a:solidFill>
                          <a:srgbClr val="18333A"/>
                        </a:solidFill>
                      </a:endParaRPr>
                    </a:p>
                  </a:txBody>
                  <a:tcPr marL="91439" marR="91439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18333A"/>
                        </a:solidFill>
                      </a:endParaRPr>
                    </a:p>
                  </a:txBody>
                  <a:tcPr marL="91439" marR="91439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8333A"/>
                          </a:solidFill>
                        </a:rPr>
                        <a:t>Sales Attainment</a:t>
                      </a:r>
                      <a:endParaRPr lang="en-US" dirty="0">
                        <a:solidFill>
                          <a:srgbClr val="18333A"/>
                        </a:solidFill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8333A"/>
                          </a:solidFill>
                        </a:rPr>
                        <a:t>% attained</a:t>
                      </a:r>
                      <a:endParaRPr lang="en-US" dirty="0">
                        <a:solidFill>
                          <a:srgbClr val="18333A"/>
                        </a:solidFill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8333A"/>
                          </a:solidFill>
                        </a:rPr>
                        <a:t>%</a:t>
                      </a:r>
                      <a:r>
                        <a:rPr lang="en-US" baseline="0" dirty="0" smtClean="0">
                          <a:solidFill>
                            <a:srgbClr val="18333A"/>
                          </a:solidFill>
                        </a:rPr>
                        <a:t> of plan</a:t>
                      </a:r>
                      <a:endParaRPr lang="en-US" dirty="0">
                        <a:solidFill>
                          <a:srgbClr val="18333A"/>
                        </a:solidFill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18333A"/>
                        </a:solidFill>
                      </a:endParaRPr>
                    </a:p>
                  </a:txBody>
                  <a:tcPr marL="91439" marR="91439" anchor="ctr"/>
                </a:tc>
              </a:tr>
            </a:tbl>
          </a:graphicData>
        </a:graphic>
      </p:graphicFrame>
      <p:sp>
        <p:nvSpPr>
          <p:cNvPr id="5" name="Up Arrow 4"/>
          <p:cNvSpPr/>
          <p:nvPr/>
        </p:nvSpPr>
        <p:spPr>
          <a:xfrm>
            <a:off x="7378094" y="2373085"/>
            <a:ext cx="616857" cy="1003905"/>
          </a:xfrm>
          <a:prstGeom prst="upArrow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7378094" y="5851678"/>
            <a:ext cx="616857" cy="483810"/>
          </a:xfrm>
          <a:prstGeom prst="upArrow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7378094" y="3739242"/>
            <a:ext cx="580571" cy="834572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148287" y="5075767"/>
            <a:ext cx="1040190" cy="217714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279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54101" y="1632455"/>
            <a:ext cx="1458224" cy="1458224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54102" y="1776055"/>
            <a:ext cx="1458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Person 1</a:t>
            </a:r>
            <a:endParaRPr lang="en-US" dirty="0"/>
          </a:p>
        </p:txBody>
      </p:sp>
      <p:pic>
        <p:nvPicPr>
          <p:cNvPr id="16" name="Picture 15" descr="pers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378" y="2032374"/>
            <a:ext cx="1270000" cy="127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Top Salespeople This Month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1054100" y="1627999"/>
            <a:ext cx="1458224" cy="1458224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879743" y="1760587"/>
            <a:ext cx="49265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Place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Name of Salesperson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Monthly Recurring Revenue (MRR) achieved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% of quota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</p:txBody>
      </p:sp>
      <p:sp>
        <p:nvSpPr>
          <p:cNvPr id="30" name="Rectangle 29"/>
          <p:cNvSpPr/>
          <p:nvPr/>
        </p:nvSpPr>
        <p:spPr>
          <a:xfrm>
            <a:off x="2879744" y="3417114"/>
            <a:ext cx="51506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Place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Name of Salesperson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Monthly Recurring Revenue (MRR) achieved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% of quota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</p:txBody>
      </p:sp>
      <p:sp>
        <p:nvSpPr>
          <p:cNvPr id="36" name="Rectangle 35"/>
          <p:cNvSpPr/>
          <p:nvPr/>
        </p:nvSpPr>
        <p:spPr>
          <a:xfrm>
            <a:off x="2931245" y="5066323"/>
            <a:ext cx="543533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Place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Name of Salesperson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Monthly Recurring Revenue (MRR) achieved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% of quota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1054102" y="3283465"/>
            <a:ext cx="1458224" cy="1458224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54103" y="3427065"/>
            <a:ext cx="1458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Person 1</a:t>
            </a:r>
            <a:endParaRPr lang="en-US" dirty="0"/>
          </a:p>
        </p:txBody>
      </p:sp>
      <p:pic>
        <p:nvPicPr>
          <p:cNvPr id="19" name="Picture 18" descr="pers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379" y="3683384"/>
            <a:ext cx="1270000" cy="1270000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1054103" y="4945242"/>
            <a:ext cx="1458224" cy="1458224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54104" y="5088842"/>
            <a:ext cx="1458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Person 1</a:t>
            </a:r>
            <a:endParaRPr lang="en-US" dirty="0"/>
          </a:p>
        </p:txBody>
      </p:sp>
      <p:pic>
        <p:nvPicPr>
          <p:cNvPr id="22" name="Picture 21" descr="pers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380" y="5345161"/>
            <a:ext cx="12700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512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Top Sales Managers This Month</a:t>
            </a:r>
            <a:endParaRPr lang="en-US" sz="3600" b="1" dirty="0"/>
          </a:p>
        </p:txBody>
      </p:sp>
      <p:sp>
        <p:nvSpPr>
          <p:cNvPr id="24" name="Rectangle 23"/>
          <p:cNvSpPr/>
          <p:nvPr/>
        </p:nvSpPr>
        <p:spPr>
          <a:xfrm>
            <a:off x="2908299" y="1595487"/>
            <a:ext cx="5263242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Place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Name of Manager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Team’s Monthly Recurring Revenue (MRR) achieved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% of quota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</p:txBody>
      </p:sp>
      <p:sp>
        <p:nvSpPr>
          <p:cNvPr id="30" name="Rectangle 29"/>
          <p:cNvSpPr/>
          <p:nvPr/>
        </p:nvSpPr>
        <p:spPr>
          <a:xfrm>
            <a:off x="2908300" y="3252014"/>
            <a:ext cx="5263242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Place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Name of Manager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Team’s Monthly Recurring Revenue (MRR) achieved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% of quota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</p:txBody>
      </p:sp>
      <p:sp>
        <p:nvSpPr>
          <p:cNvPr id="36" name="Rectangle 35"/>
          <p:cNvSpPr/>
          <p:nvPr/>
        </p:nvSpPr>
        <p:spPr>
          <a:xfrm>
            <a:off x="2976794" y="4901223"/>
            <a:ext cx="5354405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Place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Name of Manager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Team’s Monthly Recurring Revenue (MRR) achieved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% of quota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1054101" y="1632455"/>
            <a:ext cx="1458224" cy="1458224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54102" y="1776055"/>
            <a:ext cx="1458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Person 1</a:t>
            </a:r>
            <a:endParaRPr lang="en-US" dirty="0"/>
          </a:p>
        </p:txBody>
      </p:sp>
      <p:pic>
        <p:nvPicPr>
          <p:cNvPr id="16" name="Picture 15" descr="pers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378" y="2032374"/>
            <a:ext cx="1270000" cy="12700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054100" y="1627999"/>
            <a:ext cx="1458224" cy="1458224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54102" y="3283465"/>
            <a:ext cx="1458224" cy="1458224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54103" y="3427065"/>
            <a:ext cx="1458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Person 1</a:t>
            </a:r>
            <a:endParaRPr lang="en-US" dirty="0"/>
          </a:p>
        </p:txBody>
      </p:sp>
      <p:pic>
        <p:nvPicPr>
          <p:cNvPr id="20" name="Picture 19" descr="pers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379" y="3683384"/>
            <a:ext cx="1270000" cy="1270000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1054103" y="4945242"/>
            <a:ext cx="1458224" cy="1458224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54104" y="5088842"/>
            <a:ext cx="1458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Person 1</a:t>
            </a:r>
            <a:endParaRPr lang="en-US" dirty="0"/>
          </a:p>
        </p:txBody>
      </p:sp>
      <p:pic>
        <p:nvPicPr>
          <p:cNvPr id="23" name="Picture 22" descr="pers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380" y="5345161"/>
            <a:ext cx="12700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203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Agenda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– </a:t>
            </a:r>
            <a:r>
              <a:rPr lang="en-US" dirty="0" smtClean="0">
                <a:solidFill>
                  <a:schemeClr val="accent2"/>
                </a:solidFill>
              </a:rPr>
              <a:t>[Any Presenter] </a:t>
            </a:r>
          </a:p>
          <a:p>
            <a:r>
              <a:rPr lang="en-US" dirty="0" smtClean="0"/>
              <a:t>Marketing Updates – </a:t>
            </a:r>
            <a:r>
              <a:rPr lang="en-US" dirty="0" smtClean="0">
                <a:solidFill>
                  <a:srgbClr val="3A90CE"/>
                </a:solidFill>
              </a:rPr>
              <a:t>[Marketing Executive] </a:t>
            </a:r>
          </a:p>
          <a:p>
            <a:r>
              <a:rPr lang="en-US" dirty="0" smtClean="0"/>
              <a:t>Sales Enablement – </a:t>
            </a:r>
            <a:r>
              <a:rPr lang="en-US" dirty="0" smtClean="0">
                <a:solidFill>
                  <a:srgbClr val="3A90CE"/>
                </a:solidFill>
              </a:rPr>
              <a:t>[Marketer]</a:t>
            </a:r>
            <a:r>
              <a:rPr lang="en-US" dirty="0" smtClean="0"/>
              <a:t> </a:t>
            </a:r>
          </a:p>
          <a:p>
            <a:r>
              <a:rPr lang="en-US" dirty="0" smtClean="0"/>
              <a:t>Featured Deal – </a:t>
            </a:r>
            <a:r>
              <a:rPr lang="en-US" dirty="0" smtClean="0">
                <a:solidFill>
                  <a:srgbClr val="3A90CE"/>
                </a:solidFill>
              </a:rPr>
              <a:t>[Salesperson] </a:t>
            </a:r>
          </a:p>
          <a:p>
            <a:r>
              <a:rPr lang="en-US" dirty="0" smtClean="0"/>
              <a:t>Sales Updates – </a:t>
            </a:r>
            <a:r>
              <a:rPr lang="en-US" dirty="0" smtClean="0">
                <a:solidFill>
                  <a:srgbClr val="3A90CE"/>
                </a:solidFill>
              </a:rPr>
              <a:t>[Sales Executive] </a:t>
            </a:r>
          </a:p>
          <a:p>
            <a:r>
              <a:rPr lang="en-US" dirty="0" smtClean="0"/>
              <a:t>Final Thought – </a:t>
            </a:r>
            <a:r>
              <a:rPr lang="en-US" dirty="0" smtClean="0">
                <a:solidFill>
                  <a:srgbClr val="3A90CE"/>
                </a:solidFill>
              </a:rPr>
              <a:t>[Any Presenter] </a:t>
            </a:r>
          </a:p>
        </p:txBody>
      </p:sp>
    </p:spTree>
    <p:extLst>
      <p:ext uri="{BB962C8B-B14F-4D97-AF65-F5344CB8AC3E}">
        <p14:creationId xmlns:p14="http://schemas.microsoft.com/office/powerpoint/2010/main" val="906482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Sales Reps Over 100% of Quota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765905"/>
            <a:ext cx="7670800" cy="3205238"/>
          </a:xfrm>
        </p:spPr>
        <p:txBody>
          <a:bodyPr numCol="2">
            <a:noAutofit/>
          </a:bodyPr>
          <a:lstStyle/>
          <a:p>
            <a:r>
              <a:rPr lang="en-US" sz="1800" dirty="0" smtClean="0"/>
              <a:t>Name of Salesperson</a:t>
            </a:r>
          </a:p>
          <a:p>
            <a:r>
              <a:rPr lang="en-US" sz="1800" dirty="0" smtClean="0"/>
              <a:t>Name of Salesperson</a:t>
            </a:r>
          </a:p>
          <a:p>
            <a:r>
              <a:rPr lang="en-US" sz="1800" dirty="0" smtClean="0"/>
              <a:t>Name of Salesperson</a:t>
            </a:r>
          </a:p>
          <a:p>
            <a:r>
              <a:rPr lang="en-US" sz="1800" dirty="0" smtClean="0"/>
              <a:t>Name of Salesperson</a:t>
            </a:r>
          </a:p>
          <a:p>
            <a:r>
              <a:rPr lang="en-US" sz="1800" dirty="0" smtClean="0"/>
              <a:t>Name of Salesperson</a:t>
            </a:r>
          </a:p>
          <a:p>
            <a:r>
              <a:rPr lang="en-US" sz="1800" dirty="0" smtClean="0"/>
              <a:t>Name of Salesperson</a:t>
            </a:r>
          </a:p>
          <a:p>
            <a:r>
              <a:rPr lang="en-US" sz="1800" dirty="0" smtClean="0"/>
              <a:t>Name of Salesperson</a:t>
            </a:r>
          </a:p>
          <a:p>
            <a:r>
              <a:rPr lang="en-US" sz="1800" dirty="0" smtClean="0"/>
              <a:t>Name of Salesperson</a:t>
            </a:r>
          </a:p>
          <a:p>
            <a:r>
              <a:rPr lang="en-US" sz="1800" dirty="0" smtClean="0"/>
              <a:t>Name of Salesperson</a:t>
            </a:r>
          </a:p>
          <a:p>
            <a:r>
              <a:rPr lang="en-US" sz="1800" dirty="0" smtClean="0"/>
              <a:t>Name of Salesperson</a:t>
            </a:r>
          </a:p>
          <a:p>
            <a:r>
              <a:rPr lang="en-US" sz="1800" dirty="0" smtClean="0"/>
              <a:t>Name of Salesperson</a:t>
            </a:r>
          </a:p>
          <a:p>
            <a:r>
              <a:rPr lang="en-US" sz="1800" dirty="0" smtClean="0"/>
              <a:t>Name of Salesperson</a:t>
            </a:r>
          </a:p>
          <a:p>
            <a:r>
              <a:rPr lang="en-US" sz="1800" dirty="0" smtClean="0"/>
              <a:t>Name of Salesperson</a:t>
            </a:r>
          </a:p>
          <a:p>
            <a:r>
              <a:rPr lang="en-US" sz="1800" dirty="0" smtClean="0"/>
              <a:t>Name of Salesperson</a:t>
            </a:r>
          </a:p>
          <a:p>
            <a:r>
              <a:rPr lang="en-US" sz="1800" dirty="0" smtClean="0"/>
              <a:t>Name of Salesperson</a:t>
            </a:r>
          </a:p>
          <a:p>
            <a:r>
              <a:rPr lang="en-US" sz="1800" dirty="0" smtClean="0"/>
              <a:t>Name of Salesperson</a:t>
            </a:r>
          </a:p>
          <a:p>
            <a:r>
              <a:rPr lang="en-US" sz="1800" dirty="0" smtClean="0"/>
              <a:t>Name of Salesperson</a:t>
            </a:r>
          </a:p>
        </p:txBody>
      </p:sp>
    </p:spTree>
    <p:extLst>
      <p:ext uri="{BB962C8B-B14F-4D97-AF65-F5344CB8AC3E}">
        <p14:creationId xmlns:p14="http://schemas.microsoft.com/office/powerpoint/2010/main" val="3094471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Sales Contest Updates &amp; Info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600200"/>
            <a:ext cx="76200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Qualifying Criteria for Salespeople:</a:t>
            </a:r>
          </a:p>
          <a:p>
            <a:pPr lvl="1"/>
            <a:r>
              <a:rPr lang="en-US" dirty="0" smtClean="0"/>
              <a:t>Minimum $ MRR required</a:t>
            </a:r>
          </a:p>
          <a:p>
            <a:pPr lvl="1"/>
            <a:r>
              <a:rPr lang="en-US" dirty="0" smtClean="0"/>
              <a:t>Minimum % quota required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3A90CE"/>
                </a:solidFill>
              </a:rPr>
              <a:t>Qualifying Criteria for Sales Managers:</a:t>
            </a:r>
          </a:p>
          <a:p>
            <a:pPr lvl="1"/>
            <a:r>
              <a:rPr lang="en-US" dirty="0" smtClean="0"/>
              <a:t>Minimum $ MRR required</a:t>
            </a:r>
          </a:p>
          <a:p>
            <a:pPr lvl="1"/>
            <a:r>
              <a:rPr lang="en-US" dirty="0" smtClean="0"/>
              <a:t>Minimum % quota required</a:t>
            </a:r>
          </a:p>
          <a:p>
            <a:pPr marL="5715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8135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7686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Congrats to Last Month’s </a:t>
            </a:r>
            <a:br>
              <a:rPr lang="en-US" sz="4000" b="1" dirty="0" smtClean="0"/>
            </a:br>
            <a:r>
              <a:rPr lang="en-US" sz="4000" b="1" dirty="0" smtClean="0"/>
              <a:t>Contest Qualifiers!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045" y="2277521"/>
            <a:ext cx="3979335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3A90CE"/>
                </a:solidFill>
              </a:rPr>
              <a:t>Salespeople:</a:t>
            </a:r>
          </a:p>
          <a:p>
            <a:pPr marL="514350" indent="-457200"/>
            <a:r>
              <a:rPr lang="en-US" sz="2800" dirty="0" smtClean="0"/>
              <a:t>Name of Salesperson</a:t>
            </a:r>
          </a:p>
          <a:p>
            <a:pPr marL="514350" indent="-457200"/>
            <a:r>
              <a:rPr lang="en-US" sz="2800" dirty="0" smtClean="0"/>
              <a:t>Name of Salesperson</a:t>
            </a:r>
          </a:p>
          <a:p>
            <a:pPr marL="514350" indent="-457200"/>
            <a:r>
              <a:rPr lang="en-US" sz="2800" dirty="0" smtClean="0"/>
              <a:t>Name of Salesperson</a:t>
            </a:r>
          </a:p>
          <a:p>
            <a:pPr marL="514350" indent="-457200"/>
            <a:r>
              <a:rPr lang="en-US" sz="2800" dirty="0" smtClean="0"/>
              <a:t>Name of Salesperson</a:t>
            </a:r>
          </a:p>
          <a:p>
            <a:pPr marL="514350" indent="-457200"/>
            <a:r>
              <a:rPr lang="en-US" sz="2800" dirty="0" smtClean="0"/>
              <a:t>Name of Salesperson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77618" y="2277521"/>
            <a:ext cx="372533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solidFill>
                  <a:srgbClr val="3A90CE"/>
                </a:solidFill>
              </a:rPr>
              <a:t>Sales Managers:</a:t>
            </a:r>
          </a:p>
          <a:p>
            <a:r>
              <a:rPr lang="en-US" sz="2800" dirty="0" smtClean="0"/>
              <a:t>Name of Manager</a:t>
            </a:r>
          </a:p>
          <a:p>
            <a:r>
              <a:rPr lang="en-US" sz="2800" dirty="0" smtClean="0"/>
              <a:t>Name of Manager</a:t>
            </a:r>
          </a:p>
        </p:txBody>
      </p:sp>
    </p:spTree>
    <p:extLst>
      <p:ext uri="{BB962C8B-B14F-4D97-AF65-F5344CB8AC3E}">
        <p14:creationId xmlns:p14="http://schemas.microsoft.com/office/powerpoint/2010/main" val="793088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Final Thought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A90CE"/>
                </a:solidFill>
              </a:rPr>
              <a:t>[Presenter]</a:t>
            </a:r>
            <a:endParaRPr lang="en-US" dirty="0">
              <a:solidFill>
                <a:srgbClr val="3A90C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518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6700" y="1186545"/>
            <a:ext cx="61849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600" i="1" dirty="0" smtClean="0">
                <a:solidFill>
                  <a:schemeClr val="bg1"/>
                </a:solidFill>
              </a:rPr>
              <a:t>Be </a:t>
            </a:r>
            <a:r>
              <a:rPr lang="en-US" sz="6600" i="1" dirty="0" smtClean="0">
                <a:solidFill>
                  <a:schemeClr val="bg1"/>
                </a:solidFill>
              </a:rPr>
              <a:t>stubborn about your goals, and flexible about your methods</a:t>
            </a:r>
            <a:r>
              <a:rPr lang="en-US" sz="6600" i="1" dirty="0" smtClean="0">
                <a:solidFill>
                  <a:srgbClr val="FFFFFF"/>
                </a:solidFill>
              </a:rPr>
              <a:t>.</a:t>
            </a:r>
            <a:endParaRPr lang="en-US" sz="6600" i="1" dirty="0">
              <a:solidFill>
                <a:schemeClr val="accent3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47953" y="-736600"/>
            <a:ext cx="2111388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0" i="1" dirty="0">
                <a:solidFill>
                  <a:schemeClr val="accent3"/>
                </a:solidFill>
              </a:rPr>
              <a:t>“</a:t>
            </a:r>
            <a:endParaRPr lang="en-US" sz="30000" dirty="0"/>
          </a:p>
        </p:txBody>
      </p:sp>
      <p:sp>
        <p:nvSpPr>
          <p:cNvPr id="4" name="Rectangle 3"/>
          <p:cNvSpPr/>
          <p:nvPr/>
        </p:nvSpPr>
        <p:spPr>
          <a:xfrm>
            <a:off x="7045684" y="4539117"/>
            <a:ext cx="2072916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0" i="1" dirty="0" smtClean="0">
                <a:solidFill>
                  <a:schemeClr val="accent3"/>
                </a:solidFill>
              </a:rPr>
              <a:t>”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321929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Introduction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A90CE"/>
                </a:solidFill>
              </a:rPr>
              <a:t>[Presenter]</a:t>
            </a:r>
            <a:endParaRPr lang="en-US" dirty="0">
              <a:solidFill>
                <a:srgbClr val="3A90C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996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Marketing Updates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A90CE"/>
                </a:solidFill>
              </a:rPr>
              <a:t>[Presenter]</a:t>
            </a:r>
            <a:endParaRPr lang="en-US" dirty="0">
              <a:solidFill>
                <a:srgbClr val="3A90C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09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Marketing New Hires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1028833" y="2014742"/>
            <a:ext cx="1458224" cy="1458224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28833" y="4115694"/>
            <a:ext cx="1458224" cy="1458224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28834" y="2158342"/>
            <a:ext cx="1458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Person 1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28833" y="4307674"/>
            <a:ext cx="1458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Person 3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854476" y="2124363"/>
            <a:ext cx="15339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Name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Title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Team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Projects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</p:txBody>
      </p:sp>
      <p:sp>
        <p:nvSpPr>
          <p:cNvPr id="24" name="Rectangle 23"/>
          <p:cNvSpPr/>
          <p:nvPr/>
        </p:nvSpPr>
        <p:spPr>
          <a:xfrm>
            <a:off x="2854476" y="4248282"/>
            <a:ext cx="165869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Name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Title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Team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Projects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</p:txBody>
      </p:sp>
      <p:sp>
        <p:nvSpPr>
          <p:cNvPr id="25" name="Rectangle 24"/>
          <p:cNvSpPr/>
          <p:nvPr/>
        </p:nvSpPr>
        <p:spPr>
          <a:xfrm>
            <a:off x="4950806" y="2014742"/>
            <a:ext cx="1458224" cy="1458224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950806" y="4115694"/>
            <a:ext cx="1458224" cy="1458224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950807" y="2158342"/>
            <a:ext cx="1458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Person 2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950806" y="4307674"/>
            <a:ext cx="1458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Person 4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776449" y="2124363"/>
            <a:ext cx="145612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Name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Title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Team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Projects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</p:txBody>
      </p:sp>
      <p:sp>
        <p:nvSpPr>
          <p:cNvPr id="30" name="Rectangle 29"/>
          <p:cNvSpPr/>
          <p:nvPr/>
        </p:nvSpPr>
        <p:spPr>
          <a:xfrm>
            <a:off x="6776450" y="4248282"/>
            <a:ext cx="135407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Name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Title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Team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Projects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</p:txBody>
      </p:sp>
      <p:pic>
        <p:nvPicPr>
          <p:cNvPr id="3" name="Picture 2" descr="pers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110" y="2414661"/>
            <a:ext cx="1270000" cy="1270000"/>
          </a:xfrm>
          <a:prstGeom prst="rect">
            <a:avLst/>
          </a:prstGeom>
        </p:spPr>
      </p:pic>
      <p:pic>
        <p:nvPicPr>
          <p:cNvPr id="17" name="Picture 16" descr="pers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269" y="2414661"/>
            <a:ext cx="1270000" cy="1270000"/>
          </a:xfrm>
          <a:prstGeom prst="rect">
            <a:avLst/>
          </a:prstGeom>
        </p:spPr>
      </p:pic>
      <p:pic>
        <p:nvPicPr>
          <p:cNvPr id="18" name="Picture 17" descr="pers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94" y="4517580"/>
            <a:ext cx="1270000" cy="1270000"/>
          </a:xfrm>
          <a:prstGeom prst="rect">
            <a:avLst/>
          </a:prstGeom>
        </p:spPr>
      </p:pic>
      <p:pic>
        <p:nvPicPr>
          <p:cNvPr id="19" name="Picture 18" descr="pers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310" y="4517580"/>
            <a:ext cx="12700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069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1029372" y="4114473"/>
            <a:ext cx="1458224" cy="1458224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028835" y="4258073"/>
            <a:ext cx="1458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Person </a:t>
            </a:r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32" name="Picture 31" descr="pers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111" y="4514392"/>
            <a:ext cx="1270000" cy="12700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028833" y="2014742"/>
            <a:ext cx="1458224" cy="1458224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28834" y="2158342"/>
            <a:ext cx="1458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Person 1</a:t>
            </a:r>
            <a:endParaRPr lang="en-US" dirty="0"/>
          </a:p>
        </p:txBody>
      </p:sp>
      <p:pic>
        <p:nvPicPr>
          <p:cNvPr id="20" name="Picture 19" descr="pers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110" y="2414661"/>
            <a:ext cx="1270000" cy="127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Awards &amp; Recognition</a:t>
            </a:r>
            <a:endParaRPr lang="en-US" b="1" dirty="0"/>
          </a:p>
        </p:txBody>
      </p:sp>
      <p:sp>
        <p:nvSpPr>
          <p:cNvPr id="16" name="Rectangle 15"/>
          <p:cNvSpPr/>
          <p:nvPr/>
        </p:nvSpPr>
        <p:spPr>
          <a:xfrm>
            <a:off x="2854476" y="2272637"/>
            <a:ext cx="16933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Name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Award Won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Why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1028833" y="4114473"/>
            <a:ext cx="1458224" cy="1458224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854476" y="4372368"/>
            <a:ext cx="16933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Name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Award Won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Why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4826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Traffic Update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585084"/>
              </p:ext>
            </p:extLst>
          </p:nvPr>
        </p:nvGraphicFramePr>
        <p:xfrm>
          <a:off x="457200" y="1633538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0446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5809426"/>
              </p:ext>
            </p:extLst>
          </p:nvPr>
        </p:nvGraphicFramePr>
        <p:xfrm>
          <a:off x="457200" y="1633538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Leads Update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11137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Marketing Metrics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Website Visits &amp; Blog Traffic This Month</a:t>
            </a:r>
            <a:endParaRPr lang="en-US" dirty="0" smtClean="0"/>
          </a:p>
          <a:p>
            <a:r>
              <a:rPr lang="en-US" dirty="0" smtClean="0"/>
              <a:t>Overall </a:t>
            </a:r>
            <a:r>
              <a:rPr lang="en-US" dirty="0" smtClean="0"/>
              <a:t>Leads This Month</a:t>
            </a:r>
            <a:endParaRPr lang="en-US" dirty="0" smtClean="0"/>
          </a:p>
          <a:p>
            <a:r>
              <a:rPr lang="en-US" dirty="0" smtClean="0"/>
              <a:t>Marketing Qualified </a:t>
            </a:r>
            <a:r>
              <a:rPr lang="en-US" dirty="0" smtClean="0"/>
              <a:t>Leads This Month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213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Custom 8">
      <a:dk1>
        <a:srgbClr val="F7F6F5"/>
      </a:dk1>
      <a:lt1>
        <a:srgbClr val="FFFFFF"/>
      </a:lt1>
      <a:dk2>
        <a:srgbClr val="F7F6F5"/>
      </a:dk2>
      <a:lt2>
        <a:srgbClr val="F5F4F2"/>
      </a:lt2>
      <a:accent1>
        <a:srgbClr val="2D74FA"/>
      </a:accent1>
      <a:accent2>
        <a:srgbClr val="3A90CE"/>
      </a:accent2>
      <a:accent3>
        <a:srgbClr val="DF682E"/>
      </a:accent3>
      <a:accent4>
        <a:srgbClr val="18333A"/>
      </a:accent4>
      <a:accent5>
        <a:srgbClr val="3D4152"/>
      </a:accent5>
      <a:accent6>
        <a:srgbClr val="121A27"/>
      </a:accent6>
      <a:hlink>
        <a:srgbClr val="2D74FA"/>
      </a:hlink>
      <a:folHlink>
        <a:srgbClr val="F7F6F5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</TotalTime>
  <Words>615</Words>
  <Application>Microsoft Macintosh PowerPoint</Application>
  <PresentationFormat>On-screen Show (4:3)</PresentationFormat>
  <Paragraphs>179</Paragraphs>
  <Slides>24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SMARKETING Agenda Template</vt:lpstr>
      <vt:lpstr>Agenda</vt:lpstr>
      <vt:lpstr>Introduction</vt:lpstr>
      <vt:lpstr>Marketing Updates</vt:lpstr>
      <vt:lpstr>Marketing New Hires</vt:lpstr>
      <vt:lpstr>Awards &amp; Recognition</vt:lpstr>
      <vt:lpstr>Traffic Update</vt:lpstr>
      <vt:lpstr>Leads Update</vt:lpstr>
      <vt:lpstr>Key Marketing Metrics</vt:lpstr>
      <vt:lpstr>Marketing Highlights</vt:lpstr>
      <vt:lpstr>Sales Enablement  (&amp; Product Marketing)</vt:lpstr>
      <vt:lpstr>Product X Update</vt:lpstr>
      <vt:lpstr>Upcoming Training For Salespeople</vt:lpstr>
      <vt:lpstr>Featured Deal</vt:lpstr>
      <vt:lpstr>Customer Story</vt:lpstr>
      <vt:lpstr>Sales Updates</vt:lpstr>
      <vt:lpstr>State of the Business</vt:lpstr>
      <vt:lpstr>Top Salespeople This Month</vt:lpstr>
      <vt:lpstr>Top Sales Managers This Month</vt:lpstr>
      <vt:lpstr>Sales Reps Over 100% of Quota</vt:lpstr>
      <vt:lpstr>Sales Contest Updates &amp; Info</vt:lpstr>
      <vt:lpstr>Congrats to Last Month’s  Contest Qualifiers!</vt:lpstr>
      <vt:lpstr>Final Thought</vt:lpstr>
      <vt:lpstr>PowerPoint Presentation</vt:lpstr>
    </vt:vector>
  </TitlesOfParts>
  <Company>HubSpot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SMarketing Agenda Template</dc:title>
  <dc:creator>Brittany Leaning</dc:creator>
  <cp:lastModifiedBy>Brittany Leaning</cp:lastModifiedBy>
  <cp:revision>27</cp:revision>
  <dcterms:created xsi:type="dcterms:W3CDTF">2016-04-29T11:42:09Z</dcterms:created>
  <dcterms:modified xsi:type="dcterms:W3CDTF">2016-05-10T16:56:21Z</dcterms:modified>
</cp:coreProperties>
</file>